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303" r:id="rId9"/>
    <p:sldId id="266" r:id="rId10"/>
    <p:sldId id="276" r:id="rId11"/>
    <p:sldId id="275" r:id="rId12"/>
    <p:sldId id="288" r:id="rId13"/>
    <p:sldId id="289" r:id="rId14"/>
    <p:sldId id="298" r:id="rId15"/>
    <p:sldId id="295" r:id="rId16"/>
    <p:sldId id="299" r:id="rId17"/>
    <p:sldId id="301" r:id="rId18"/>
    <p:sldId id="300" r:id="rId19"/>
    <p:sldId id="30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43A0C3"/>
    <a:srgbClr val="FA842A"/>
    <a:srgbClr val="B53324"/>
    <a:srgbClr val="FA8428"/>
    <a:srgbClr val="B52823"/>
    <a:srgbClr val="B52A24"/>
    <a:srgbClr val="CC79A7"/>
    <a:srgbClr val="439FC3"/>
    <a:srgbClr val="76A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92"/>
    <p:restoredTop sz="93767"/>
  </p:normalViewPr>
  <p:slideViewPr>
    <p:cSldViewPr snapToGrid="0" snapToObjects="1" showGuides="1">
      <p:cViewPr>
        <p:scale>
          <a:sx n="37" d="100"/>
          <a:sy n="37" d="100"/>
        </p:scale>
        <p:origin x="4416" y="19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3/23/18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90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0.png"/><Relationship Id="rId5" Type="http://schemas.openxmlformats.org/officeDocument/2006/relationships/image" Target="../media/image29.png"/><Relationship Id="rId6" Type="http://schemas.openxmlformats.org/officeDocument/2006/relationships/image" Target="../media/image3.png"/><Relationship Id="rId10" Type="http://schemas.openxmlformats.org/officeDocument/2006/relationships/image" Target="../media/image7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Modeling site-specific amino-acid preferences deepens phylogenetic estimates of the divergence of viral proteins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212956" y="1724916"/>
            <a:ext cx="10571516" cy="3098578"/>
            <a:chOff x="-212956" y="1724916"/>
            <a:chExt cx="10571516" cy="309857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29" b="28420"/>
            <a:stretch/>
          </p:blipFill>
          <p:spPr>
            <a:xfrm>
              <a:off x="203200" y="1937016"/>
              <a:ext cx="10058400" cy="2260846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571516" cy="3098578"/>
              <a:chOff x="-212956" y="1724916"/>
              <a:chExt cx="1057151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259543" y="-422970"/>
            <a:ext cx="8968297" cy="7555580"/>
            <a:chOff x="2259543" y="-422970"/>
            <a:chExt cx="8968297" cy="7555580"/>
          </a:xfrm>
        </p:grpSpPr>
        <p:grpSp>
          <p:nvGrpSpPr>
            <p:cNvPr id="5" name="Group 4"/>
            <p:cNvGrpSpPr/>
            <p:nvPr/>
          </p:nvGrpSpPr>
          <p:grpSpPr>
            <a:xfrm>
              <a:off x="2259543" y="-422970"/>
              <a:ext cx="8526542" cy="7235250"/>
              <a:chOff x="2259543" y="-422970"/>
              <a:chExt cx="8526542" cy="723525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473"/>
              <a:stretch/>
            </p:blipFill>
            <p:spPr>
              <a:xfrm>
                <a:off x="2259543" y="534161"/>
                <a:ext cx="3920724" cy="6071174"/>
              </a:xfrm>
              <a:prstGeom prst="rect">
                <a:avLst/>
              </a:prstGeom>
            </p:spPr>
          </p:pic>
          <p:grpSp>
            <p:nvGrpSpPr>
              <p:cNvPr id="17" name="Group 16"/>
              <p:cNvGrpSpPr/>
              <p:nvPr/>
            </p:nvGrpSpPr>
            <p:grpSpPr>
              <a:xfrm>
                <a:off x="3033226" y="-422970"/>
                <a:ext cx="7752859" cy="7235250"/>
                <a:chOff x="3033226" y="-422970"/>
                <a:chExt cx="7752859" cy="7235250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3033226" y="-45720"/>
                  <a:ext cx="7752859" cy="6858000"/>
                  <a:chOff x="3033226" y="-45720"/>
                  <a:chExt cx="7752859" cy="6858000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3033226" y="358700"/>
                    <a:ext cx="2489784" cy="5544633"/>
                    <a:chOff x="2736344" y="358700"/>
                    <a:chExt cx="2489784" cy="5544633"/>
                  </a:xfrm>
                </p:grpSpPr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3653262" y="358700"/>
                      <a:ext cx="78579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3229268" y="2092661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(H1)</a:t>
                      </a:r>
                      <a:endParaRPr lang="en-US" b="1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3229268" y="3814590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(H3)</a:t>
                      </a:r>
                      <a:endPara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2736344" y="5534001"/>
                      <a:ext cx="2489784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(H1+H3 </a:t>
                      </a:r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avg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)</a:t>
                      </a:r>
                      <a:endPara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pic>
                <p:nvPicPr>
                  <p:cNvPr id="2" name="Picture 1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85180" y="-45720"/>
                    <a:ext cx="4900905" cy="685800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/>
                      <p:cNvSpPr txBox="1"/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500" dirty="0" smtClean="0">
                            <a:solidFill>
                              <a:srgbClr val="43A0C3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1500" dirty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" name="TextBox 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l="-1311" t="-3774" b="-2075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8" name="Triangle 17"/>
                  <p:cNvSpPr/>
                  <p:nvPr/>
                </p:nvSpPr>
                <p:spPr>
                  <a:xfrm flipH="1">
                    <a:off x="7267716" y="4438890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Oval 18"/>
                  <p:cNvSpPr/>
                  <p:nvPr/>
                </p:nvSpPr>
                <p:spPr>
                  <a:xfrm flipH="1">
                    <a:off x="7115747" y="2198036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Oval 19"/>
                  <p:cNvSpPr/>
                  <p:nvPr/>
                </p:nvSpPr>
                <p:spPr>
                  <a:xfrm flipH="1">
                    <a:off x="10279540" y="2199930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riangle 21"/>
                  <p:cNvSpPr/>
                  <p:nvPr/>
                </p:nvSpPr>
                <p:spPr>
                  <a:xfrm flipH="1">
                    <a:off x="10480478" y="4393832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flipH="1">
                    <a:off x="7175853" y="5649142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 flipH="1">
                    <a:off x="10209143" y="5649142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riangle 27"/>
                  <p:cNvSpPr/>
                  <p:nvPr/>
                </p:nvSpPr>
                <p:spPr>
                  <a:xfrm flipH="1">
                    <a:off x="7280876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Triangle 28"/>
                  <p:cNvSpPr/>
                  <p:nvPr/>
                </p:nvSpPr>
                <p:spPr>
                  <a:xfrm flipH="1">
                    <a:off x="10358651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/>
                <p:cNvSpPr/>
                <p:nvPr/>
              </p:nvSpPr>
              <p:spPr>
                <a:xfrm>
                  <a:off x="5915891" y="0"/>
                  <a:ext cx="748145" cy="207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8418337" y="-45720"/>
                  <a:ext cx="979855" cy="2251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8448073" y="1710236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5909885" y="1725650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870524" y="3429762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8335632" y="3402710"/>
                  <a:ext cx="1625786" cy="301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5923044" y="5121020"/>
                  <a:ext cx="1586119" cy="3445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8418337" y="5073211"/>
                  <a:ext cx="1790806" cy="3043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6076249" y="-409523"/>
                  <a:ext cx="206178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 rate variation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𝜞𝝎</m:t>
                          </m:r>
                        </m:oMath>
                      </a14:m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0000" r="-205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9" name="TextBox 38"/>
            <p:cNvSpPr txBox="1"/>
            <p:nvPr/>
          </p:nvSpPr>
          <p:spPr>
            <a:xfrm>
              <a:off x="5753264" y="6778667"/>
              <a:ext cx="5474576" cy="3539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700" dirty="0" smtClean="0">
                  <a:latin typeface="Yu Gothic" charset="-128"/>
                  <a:ea typeface="Yu Gothic" charset="-128"/>
                  <a:cs typeface="Yu Gothic" charset="-128"/>
                </a:rPr>
                <a:t>Branch length (average codon substitutions per site)</a:t>
              </a:r>
              <a:endParaRPr lang="en-US" sz="17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-615776" y="-1443633"/>
            <a:ext cx="9515656" cy="8326504"/>
            <a:chOff x="-615776" y="-1443633"/>
            <a:chExt cx="9515656" cy="83265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9957" y="-1048573"/>
              <a:ext cx="3455415" cy="345541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9957" y="3427456"/>
              <a:ext cx="3455415" cy="3455415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-615776" y="-1443633"/>
              <a:ext cx="9515656" cy="8189789"/>
              <a:chOff x="-615776" y="-1443633"/>
              <a:chExt cx="9515656" cy="818978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357523" y="-754828"/>
                <a:ext cx="400110" cy="1500987"/>
                <a:chOff x="2049941" y="3926215"/>
                <a:chExt cx="400110" cy="1500987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2229487" y="3926215"/>
                  <a:ext cx="1443" cy="97976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 rot="5400000">
                  <a:off x="1952478" y="4929630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2656540" y="-754828"/>
                <a:ext cx="400110" cy="3447959"/>
                <a:chOff x="2236867" y="3926215"/>
                <a:chExt cx="400110" cy="3447959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2419111" y="3926215"/>
                  <a:ext cx="3326" cy="183089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/>
                <p:cNvSpPr txBox="1"/>
                <p:nvPr/>
              </p:nvSpPr>
              <p:spPr>
                <a:xfrm rot="5400000">
                  <a:off x="1595986" y="6333184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2959481" y="-754828"/>
                <a:ext cx="400110" cy="3720219"/>
                <a:chOff x="2412070" y="3926215"/>
                <a:chExt cx="400110" cy="3720219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2556351" y="3926215"/>
                  <a:ext cx="6915" cy="309033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/>
                <p:cNvSpPr txBox="1"/>
                <p:nvPr/>
              </p:nvSpPr>
              <p:spPr>
                <a:xfrm rot="5400000">
                  <a:off x="2266517" y="7100772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361447" y="4999685"/>
                <a:ext cx="400110" cy="1382542"/>
                <a:chOff x="2137443" y="1414645"/>
                <a:chExt cx="400110" cy="1382542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>
                  <a:off x="2314553" y="1940503"/>
                  <a:ext cx="801" cy="85668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 rot="5400000">
                  <a:off x="2039980" y="1512108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2660464" y="3897497"/>
                <a:ext cx="400110" cy="2848659"/>
                <a:chOff x="2342465" y="304648"/>
                <a:chExt cx="400110" cy="2848659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520785" y="1932694"/>
                  <a:ext cx="86" cy="122061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 rot="5400000">
                  <a:off x="1701584" y="945529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959481" y="3056985"/>
                <a:ext cx="400110" cy="3689171"/>
                <a:chOff x="2501992" y="-540824"/>
                <a:chExt cx="400110" cy="3689171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658349" y="84354"/>
                  <a:ext cx="11590" cy="306399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 rot="5400000">
                  <a:off x="2356439" y="-395271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29" name="Oval 28"/>
              <p:cNvSpPr/>
              <p:nvPr/>
            </p:nvSpPr>
            <p:spPr>
              <a:xfrm flipH="1">
                <a:off x="2303247" y="-261149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riangle 29"/>
              <p:cNvSpPr/>
              <p:nvPr/>
            </p:nvSpPr>
            <p:spPr>
              <a:xfrm flipH="1">
                <a:off x="2303247" y="5592699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7367088" y="3618599"/>
                <a:ext cx="1237390" cy="685906"/>
                <a:chOff x="7647464" y="3659655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=2.08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TextBox 31"/>
                <p:cNvSpPr txBox="1"/>
                <p:nvPr/>
              </p:nvSpPr>
              <p:spPr>
                <a:xfrm>
                  <a:off x="7647464" y="3659655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7367088" y="4694169"/>
                <a:ext cx="1532792" cy="685906"/>
                <a:chOff x="7708552" y="4680980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=1.73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TextBox 33"/>
                <p:cNvSpPr txBox="1"/>
                <p:nvPr/>
              </p:nvSpPr>
              <p:spPr>
                <a:xfrm>
                  <a:off x="7708552" y="4680980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7367088" y="5769739"/>
                <a:ext cx="1237390" cy="685906"/>
                <a:chOff x="7700454" y="5787273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=1.44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/>
                <p:cNvSpPr txBox="1"/>
                <p:nvPr/>
              </p:nvSpPr>
              <p:spPr>
                <a:xfrm>
                  <a:off x="7700454" y="5787273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7367088" y="-575094"/>
                <a:ext cx="1237390" cy="685906"/>
                <a:chOff x="7776994" y="-70023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=1.56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TextBox 37"/>
                <p:cNvSpPr txBox="1"/>
                <p:nvPr/>
              </p:nvSpPr>
              <p:spPr>
                <a:xfrm>
                  <a:off x="7776994" y="-700234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7367088" y="523168"/>
                <a:ext cx="1532792" cy="685906"/>
                <a:chOff x="7838082" y="321091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=1.34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TextBox 39"/>
                <p:cNvSpPr txBox="1"/>
                <p:nvPr/>
              </p:nvSpPr>
              <p:spPr>
                <a:xfrm>
                  <a:off x="7838082" y="321091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7367088" y="1621429"/>
                <a:ext cx="1237390" cy="685906"/>
                <a:chOff x="7829984" y="142738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=1.21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/>
                <p:cNvSpPr txBox="1"/>
                <p:nvPr/>
              </p:nvSpPr>
              <p:spPr>
                <a:xfrm>
                  <a:off x="7829984" y="1427384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-615776" y="2780921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(H3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-526149" y="-1443633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(H1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268835" y="3472265"/>
                <a:ext cx="4164020" cy="3156093"/>
                <a:chOff x="9378138" y="-814136"/>
                <a:chExt cx="4164020" cy="3156093"/>
              </a:xfrm>
            </p:grpSpPr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5232"/>
                <a:stretch/>
              </p:blipFill>
              <p:spPr>
                <a:xfrm>
                  <a:off x="9378138" y="-814136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043" b="42189"/>
                <a:stretch/>
              </p:blipFill>
              <p:spPr>
                <a:xfrm>
                  <a:off x="9378138" y="248244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6130" b="9102"/>
                <a:stretch/>
              </p:blipFill>
              <p:spPr>
                <a:xfrm>
                  <a:off x="9378138" y="1310625"/>
                  <a:ext cx="4164020" cy="1031332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/>
              <p:cNvGrpSpPr/>
              <p:nvPr/>
            </p:nvGrpSpPr>
            <p:grpSpPr>
              <a:xfrm>
                <a:off x="3268835" y="-730104"/>
                <a:ext cx="4164020" cy="3184978"/>
                <a:chOff x="3364131" y="-828578"/>
                <a:chExt cx="4164020" cy="3184978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539"/>
                <a:stretch/>
              </p:blipFill>
              <p:spPr>
                <a:xfrm>
                  <a:off x="3364131" y="-828578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872" b="42667"/>
                <a:stretch/>
              </p:blipFill>
              <p:spPr>
                <a:xfrm>
                  <a:off x="3364131" y="233803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5284" b="9255"/>
                <a:stretch/>
              </p:blipFill>
              <p:spPr>
                <a:xfrm>
                  <a:off x="3364131" y="1296183"/>
                  <a:ext cx="4164020" cy="106021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1293" y="952871"/>
            <a:ext cx="11155048" cy="3787922"/>
            <a:chOff x="-101293" y="952871"/>
            <a:chExt cx="11155048" cy="37879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18" b="24536"/>
            <a:stretch/>
          </p:blipFill>
          <p:spPr>
            <a:xfrm>
              <a:off x="203200" y="1572768"/>
              <a:ext cx="10058400" cy="285292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 flipH="1">
              <a:off x="7102333" y="4094462"/>
              <a:ext cx="395142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/>
              </a:r>
              <a:b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</a:b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normalized branch length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ExpCM+</a:t>
                  </a:r>
                  <a14:m>
                    <m:oMath xmlns:m="http://schemas.openxmlformats.org/officeDocument/2006/math"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𝚪</m:t>
                      </m:r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𝝎</m:t>
                      </m:r>
                    </m:oMath>
                  </a14:m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(H1+H3 </a:t>
                  </a:r>
                  <a:r>
                    <a:rPr lang="en-US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) 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normalized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717" r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10286771" y="1193414"/>
              <a:ext cx="282443" cy="282443"/>
            </a:xfrm>
            <a:prstGeom prst="ellipse">
              <a:avLst/>
            </a:prstGeom>
            <a:solidFill>
              <a:srgbClr val="FA8428"/>
            </a:solidFill>
            <a:ln>
              <a:solidFill>
                <a:srgbClr val="FA84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541504" y="1149969"/>
              <a:ext cx="487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H3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9586187" y="1193414"/>
              <a:ext cx="282443" cy="282443"/>
            </a:xfrm>
            <a:prstGeom prst="ellipse">
              <a:avLst/>
            </a:prstGeom>
            <a:solidFill>
              <a:srgbClr val="43A0C3"/>
            </a:solidFill>
            <a:ln>
              <a:solidFill>
                <a:srgbClr val="43A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827065" y="1149969"/>
              <a:ext cx="508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H1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21029" y="1170487"/>
              <a:ext cx="22476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Yu Gothic" charset="-128"/>
                  <a:ea typeface="Yu Gothic" charset="-128"/>
                  <a:cs typeface="Yu Gothic" charset="-128"/>
                </a:rPr>
                <a:t>Branch leading to </a:t>
              </a:r>
              <a:endParaRPr lang="en-US" sz="16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flipH="1">
              <a:off x="995355" y="4074196"/>
              <a:ext cx="19757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 flipH="1">
              <a:off x="-860547" y="2500655"/>
              <a:ext cx="216483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H1+H3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avg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3904565" y="4074196"/>
              <a:ext cx="2465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 H1 </a:t>
              </a:r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 flipH="1">
              <a:off x="2392988" y="2639155"/>
              <a:ext cx="22441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 H3 </a:t>
              </a:r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46746" y="1465833"/>
              <a:ext cx="771307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26019" y="1427581"/>
              <a:ext cx="938885" cy="373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6726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0.52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6528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0701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2828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0.74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UPPLEMENTARY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0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Divergence distances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27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448420" y="0"/>
            <a:ext cx="7430523" cy="7096527"/>
            <a:chOff x="2448420" y="0"/>
            <a:chExt cx="7430523" cy="70965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448420" y="905553"/>
              <a:ext cx="7430523" cy="6190974"/>
              <a:chOff x="2448420" y="905553"/>
              <a:chExt cx="7430523" cy="6190974"/>
            </a:xfrm>
          </p:grpSpPr>
          <p:sp>
            <p:nvSpPr>
              <p:cNvPr id="4" name="TextBox 3"/>
              <p:cNvSpPr txBox="1"/>
              <p:nvPr/>
            </p:nvSpPr>
            <p:spPr>
              <a:xfrm rot="5400000">
                <a:off x="8263276" y="4604827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5400000">
                <a:off x="8263276" y="1813334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95123" y="6619473"/>
                <a:ext cx="4950394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 to reference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971573" y="2874174"/>
                <a:ext cx="3430747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Number of sequences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76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9006896" y="-3379808"/>
            <a:ext cx="32554684" cy="8647252"/>
            <a:chOff x="-9006896" y="-3379808"/>
            <a:chExt cx="32554684" cy="864725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04"/>
            <a:stretch/>
          </p:blipFill>
          <p:spPr>
            <a:xfrm>
              <a:off x="-7722197" y="-2666399"/>
              <a:ext cx="7547863" cy="720792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39" y="-1908307"/>
              <a:ext cx="10255955" cy="7175751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-9006896" y="-3379808"/>
              <a:ext cx="32554684" cy="8403568"/>
              <a:chOff x="-9006896" y="-3379808"/>
              <a:chExt cx="32554684" cy="8403568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68852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356172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659141" y="-3379808"/>
                <a:ext cx="9962410" cy="2533743"/>
                <a:chOff x="-9113460" y="-3161230"/>
                <a:chExt cx="996241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539899" cy="1546920"/>
                  <a:chOff x="-4960206" y="-1974181"/>
                  <a:chExt cx="953989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611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</a:t>
                    </a:r>
                    <a:r>
                      <a:rPr lang="en-US" sz="47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-9006896" y="-3379808"/>
                <a:ext cx="8161261" cy="8403568"/>
                <a:chOff x="-9006896" y="-3379808"/>
                <a:chExt cx="8161261" cy="8403568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-9006896" y="-3379808"/>
                  <a:ext cx="8161261" cy="8403568"/>
                  <a:chOff x="1834177" y="-3161230"/>
                  <a:chExt cx="8161261" cy="8403568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1834177" y="-3161230"/>
                    <a:ext cx="8161261" cy="3681532"/>
                    <a:chOff x="1330438" y="-3161230"/>
                    <a:chExt cx="8161261" cy="3681532"/>
                  </a:xfrm>
                </p:grpSpPr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1330438" y="-3161230"/>
                      <a:ext cx="334751" cy="101566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6000" b="1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A</a:t>
                      </a:r>
                    </a:p>
                  </p:txBody>
                </p:sp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5602188" y="-924677"/>
                      <a:ext cx="3889511" cy="1444979"/>
                      <a:chOff x="5985399" y="4787128"/>
                      <a:chExt cx="3889511" cy="1444979"/>
                    </a:xfrm>
                  </p:grpSpPr>
                  <p:sp>
                    <p:nvSpPr>
                      <p:cNvPr id="27" name="TextBox 26"/>
                      <p:cNvSpPr txBox="1"/>
                      <p:nvPr/>
                    </p:nvSpPr>
                    <p:spPr>
                      <a:xfrm>
                        <a:off x="6552645" y="5447277"/>
                        <a:ext cx="3322265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s</a:t>
                        </a:r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ingle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  <p:sp>
                    <p:nvSpPr>
                      <p:cNvPr id="28" name="Oval 27"/>
                      <p:cNvSpPr/>
                      <p:nvPr/>
                    </p:nvSpPr>
                    <p:spPr>
                      <a:xfrm>
                        <a:off x="5985399" y="4914902"/>
                        <a:ext cx="517401" cy="517401"/>
                      </a:xfrm>
                      <a:prstGeom prst="ellipse">
                        <a:avLst/>
                      </a:prstGeom>
                      <a:solidFill>
                        <a:srgbClr val="43A0C3"/>
                      </a:solidFill>
                      <a:ln>
                        <a:solidFill>
                          <a:srgbClr val="43A0C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TextBox 28"/>
                          <p:cNvSpPr txBox="1"/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sty m:val="p"/>
                                    </m:rP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Γ</m:t>
                                  </m:r>
                                  <m: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oMath>
                              </m:oMathPara>
                            </a14:m>
                            <a:endParaRPr lang="en-US" sz="4500" dirty="0">
                              <a:latin typeface="Yu Gothic" charset="-128"/>
                              <a:ea typeface="Yu Gothic" charset="-128"/>
                              <a:cs typeface="Yu Gothic" charset="-128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TextBox 2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blipFill rotWithShape="0">
                            <a:blip r:embed="rId8"/>
                            <a:stretch>
                              <a:fillRect r="-1834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/>
                        <p:cNvSpPr txBox="1"/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l-GR" sz="45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en-US" sz="4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 value</a:t>
                          </a:r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blipFill rotWithShape="0">
                          <a:blip r:embed="rId9"/>
                          <a:stretch>
                            <a:fillRect t="-17188" b="-3828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TextBox 38"/>
                      <p:cNvSpPr txBox="1"/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9" name="TextBox 3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t="-16279" r="-11142" b="-379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8" name="Triangle 37"/>
                <p:cNvSpPr/>
                <p:nvPr/>
              </p:nvSpPr>
              <p:spPr>
                <a:xfrm>
                  <a:off x="-4792270" y="-370491"/>
                  <a:ext cx="569685" cy="491108"/>
                </a:xfrm>
                <a:prstGeom prst="triangle">
                  <a:avLst/>
                </a:prstGeom>
                <a:solidFill>
                  <a:srgbClr val="FA84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1" b="20519"/>
            <a:stretch/>
          </p:blipFill>
          <p:spPr>
            <a:xfrm>
              <a:off x="492854" y="38100"/>
              <a:ext cx="9635884" cy="4441421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-392374" y="-2070567"/>
              <a:ext cx="14706268" cy="6985537"/>
              <a:chOff x="-392374" y="-2070567"/>
              <a:chExt cx="14706268" cy="698553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49394" y="-2070567"/>
                <a:ext cx="148309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sz="2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sz="2200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2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sz="2200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941" t="-9859" r="-2036" b="-267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89032" y="193793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0210067" y="1378060"/>
                <a:ext cx="4103827" cy="1809304"/>
                <a:chOff x="5172736" y="5302733"/>
                <a:chExt cx="4103827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172736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sp>
            <p:nvSpPr>
              <p:cNvPr id="10" name="TextBox 9"/>
              <p:cNvSpPr txBox="1"/>
              <p:nvPr/>
            </p:nvSpPr>
            <p:spPr>
              <a:xfrm>
                <a:off x="3292192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45048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26966" y="-1834642"/>
                <a:ext cx="422973" cy="239314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121096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182293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994"/>
              <a:stretch/>
            </p:blipFill>
            <p:spPr>
              <a:xfrm>
                <a:off x="5211599" y="-1846517"/>
                <a:ext cx="409207" cy="239314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63288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6760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199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85" r="40319"/>
              <a:stretch/>
            </p:blipFill>
            <p:spPr>
              <a:xfrm>
                <a:off x="1600200" y="-1834642"/>
                <a:ext cx="409154" cy="239314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798261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78905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305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959"/>
              <a:stretch/>
            </p:blipFill>
            <p:spPr>
              <a:xfrm>
                <a:off x="8896614" y="-1810892"/>
                <a:ext cx="404555" cy="239314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950000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0.14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7336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183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320" r="40719"/>
              <a:stretch/>
            </p:blipFill>
            <p:spPr>
              <a:xfrm>
                <a:off x="7061061" y="-1849379"/>
                <a:ext cx="418953" cy="24701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2" r="1" b="20519"/>
            <a:stretch/>
          </p:blipFill>
          <p:spPr>
            <a:xfrm>
              <a:off x="405582" y="38100"/>
              <a:ext cx="9652818" cy="4441421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-392374" y="-2070567"/>
              <a:ext cx="14706268" cy="6985537"/>
              <a:chOff x="-392374" y="-2070567"/>
              <a:chExt cx="14706268" cy="698553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49394" y="-2070567"/>
                <a:ext cx="148309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sz="2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sz="2200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2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sz="2200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941" t="-9859" r="-2036" b="-267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89032" y="193793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0210067" y="1378060"/>
                <a:ext cx="4103827" cy="1809304"/>
                <a:chOff x="5172736" y="5302733"/>
                <a:chExt cx="4103827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172736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509229" y="5669408"/>
                  <a:ext cx="3767334" cy="1442629"/>
                  <a:chOff x="5509229" y="5669408"/>
                  <a:chExt cx="3767334" cy="1442629"/>
                </a:xfrm>
              </p:grpSpPr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5509229" y="5669408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5524382" y="6681150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0" t="-9859" r="-1136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5509229" y="6007714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5509231" y="6346020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24" t="-9859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10" name="TextBox 9"/>
              <p:cNvSpPr txBox="1"/>
              <p:nvPr/>
            </p:nvSpPr>
            <p:spPr>
              <a:xfrm>
                <a:off x="3292192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45048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26966" y="-1834642"/>
                <a:ext cx="422973" cy="239314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121096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182293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994"/>
              <a:stretch/>
            </p:blipFill>
            <p:spPr>
              <a:xfrm>
                <a:off x="5211599" y="-1846517"/>
                <a:ext cx="409207" cy="239314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63288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6760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199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85" r="40319"/>
              <a:stretch/>
            </p:blipFill>
            <p:spPr>
              <a:xfrm>
                <a:off x="1600200" y="-1834642"/>
                <a:ext cx="409154" cy="239314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798261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78905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305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959"/>
              <a:stretch/>
            </p:blipFill>
            <p:spPr>
              <a:xfrm>
                <a:off x="8896614" y="-1810892"/>
                <a:ext cx="404555" cy="239314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950000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0.14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7336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183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320" r="40719"/>
              <a:stretch/>
            </p:blipFill>
            <p:spPr>
              <a:xfrm>
                <a:off x="7061061" y="-1849379"/>
                <a:ext cx="418953" cy="2470118"/>
              </a:xfrm>
              <a:prstGeom prst="rect">
                <a:avLst/>
              </a:prstGeom>
            </p:spPr>
          </p:pic>
        </p:grpSp>
        <p:sp>
          <p:nvSpPr>
            <p:cNvPr id="33" name="Rectangle 32"/>
            <p:cNvSpPr/>
            <p:nvPr/>
          </p:nvSpPr>
          <p:spPr>
            <a:xfrm flipV="1">
              <a:off x="10341949" y="1840357"/>
              <a:ext cx="229480" cy="229480"/>
            </a:xfrm>
            <a:prstGeom prst="rect">
              <a:avLst/>
            </a:prstGeom>
            <a:solidFill>
              <a:srgbClr val="B533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flipV="1">
              <a:off x="10337651" y="2182467"/>
              <a:ext cx="229480" cy="229480"/>
            </a:xfrm>
            <a:prstGeom prst="ellipse">
              <a:avLst/>
            </a:prstGeom>
            <a:solidFill>
              <a:srgbClr val="43A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riangle 69"/>
            <p:cNvSpPr/>
            <p:nvPr/>
          </p:nvSpPr>
          <p:spPr>
            <a:xfrm rot="10800000" flipV="1">
              <a:off x="10319292" y="2503694"/>
              <a:ext cx="266197" cy="229480"/>
            </a:xfrm>
            <a:prstGeom prst="triangle">
              <a:avLst/>
            </a:prstGeom>
            <a:solidFill>
              <a:srgbClr val="75A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 rot="2699808" flipV="1">
              <a:off x="10337651" y="2857180"/>
              <a:ext cx="229479" cy="229479"/>
            </a:xfrm>
            <a:prstGeom prst="rect">
              <a:avLst/>
            </a:prstGeom>
            <a:solidFill>
              <a:srgbClr val="FA84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3208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49296</TotalTime>
  <Words>381</Words>
  <Application>Microsoft Macintosh PowerPoint</Application>
  <PresentationFormat>Widescreen</PresentationFormat>
  <Paragraphs>130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Cambria Math</vt:lpstr>
      <vt:lpstr>Yu Gothic</vt:lpstr>
      <vt:lpstr>Arial</vt:lpstr>
      <vt:lpstr>Office Theme</vt:lpstr>
      <vt:lpstr>Modeling site-specific amino-acid preferences deepens phylogenetic estimates of the divergence of viral proteins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  <vt:lpstr>SUPPLEMENTARY FIGURES</vt:lpstr>
      <vt:lpstr>Divergence distances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226</cp:revision>
  <dcterms:created xsi:type="dcterms:W3CDTF">2017-11-03T19:06:03Z</dcterms:created>
  <dcterms:modified xsi:type="dcterms:W3CDTF">2018-03-23T18:22:17Z</dcterms:modified>
</cp:coreProperties>
</file>